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4" d="100"/>
          <a:sy n="84" d="100"/>
        </p:scale>
        <p:origin x="-282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342A37E-1B38-4F1E-A641-CFABE1D49C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23E0A70-0720-48AC-82FC-F56C1027CBEA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273363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A37E-1B38-4F1E-A641-CFABE1D49C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E0A70-0720-48AC-82FC-F56C1027C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815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A37E-1B38-4F1E-A641-CFABE1D49C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E0A70-0720-48AC-82FC-F56C1027C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584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A37E-1B38-4F1E-A641-CFABE1D49C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E0A70-0720-48AC-82FC-F56C1027C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933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42A37E-1B38-4F1E-A641-CFABE1D49C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3E0A70-0720-48AC-82FC-F56C1027CB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121171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A37E-1B38-4F1E-A641-CFABE1D49C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E0A70-0720-48AC-82FC-F56C1027C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33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A37E-1B38-4F1E-A641-CFABE1D49C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E0A70-0720-48AC-82FC-F56C1027C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A37E-1B38-4F1E-A641-CFABE1D49C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E0A70-0720-48AC-82FC-F56C1027C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732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A37E-1B38-4F1E-A641-CFABE1D49C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E0A70-0720-48AC-82FC-F56C1027C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19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42A37E-1B38-4F1E-A641-CFABE1D49C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3E0A70-0720-48AC-82FC-F56C1027CBE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69621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42A37E-1B38-4F1E-A641-CFABE1D49C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3E0A70-0720-48AC-82FC-F56C1027CBE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1557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342A37E-1B38-4F1E-A641-CFABE1D49C5B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23E0A70-0720-48AC-82FC-F56C1027CBE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8116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90414" y="2389816"/>
            <a:ext cx="8361229" cy="2098226"/>
          </a:xfrm>
        </p:spPr>
        <p:txBody>
          <a:bodyPr/>
          <a:lstStyle/>
          <a:p>
            <a:r>
              <a:rPr lang="ru-RU" dirty="0" smtClean="0"/>
              <a:t>Если ребенок очень активный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5806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31573"/>
            <a:ext cx="9601200" cy="764059"/>
          </a:xfrm>
        </p:spPr>
        <p:txBody>
          <a:bodyPr/>
          <a:lstStyle/>
          <a:p>
            <a:pPr algn="ctr"/>
            <a:r>
              <a:rPr lang="ru-RU" dirty="0" smtClean="0"/>
              <a:t>ЧТО ЭТО ТАКОЕ?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35676" y="1013255"/>
            <a:ext cx="10132540" cy="518983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2800" dirty="0"/>
              <a:t>Среди педагогов и родителей все еще бытует мнение, что </a:t>
            </a:r>
            <a:r>
              <a:rPr lang="ru-RU" sz="2800" dirty="0" err="1"/>
              <a:t>гиперактивность</a:t>
            </a:r>
            <a:r>
              <a:rPr lang="ru-RU" sz="2800" dirty="0"/>
              <a:t> - это всего лишь поведенческая проблема или просто </a:t>
            </a:r>
            <a:r>
              <a:rPr lang="ru-RU" sz="2800" b="1" dirty="0"/>
              <a:t>«распущенность» </a:t>
            </a:r>
            <a:r>
              <a:rPr lang="ru-RU" sz="2800" dirty="0"/>
              <a:t>ребенка или результат неумелого воспитания. Причем чуть ли не каждого ребенка, проявляющего </a:t>
            </a:r>
            <a:r>
              <a:rPr lang="ru-RU" sz="2800" dirty="0" smtClean="0"/>
              <a:t>излишнюю </a:t>
            </a:r>
            <a:r>
              <a:rPr lang="ru-RU" sz="2800" dirty="0"/>
              <a:t>подвижность и неусидчивость, взрослые причисляют к разряду </a:t>
            </a:r>
            <a:r>
              <a:rPr lang="ru-RU" sz="2800" dirty="0" err="1"/>
              <a:t>гиперактивных</a:t>
            </a:r>
            <a:r>
              <a:rPr lang="ru-RU" sz="2800" dirty="0"/>
              <a:t> детей. Такая поспешность в выводах не всегда оправдана</a:t>
            </a:r>
            <a:endParaRPr lang="ru-RU" sz="2800" dirty="0" smtClean="0"/>
          </a:p>
          <a:p>
            <a:pPr marL="0" indent="0" algn="just">
              <a:buNone/>
            </a:pPr>
            <a:r>
              <a:rPr lang="ru-RU" sz="2800" dirty="0" smtClean="0"/>
              <a:t>Суть </a:t>
            </a:r>
            <a:r>
              <a:rPr lang="ru-RU" sz="2800" dirty="0"/>
              <a:t>синдрома дефицита внимания с </a:t>
            </a:r>
            <a:r>
              <a:rPr lang="ru-RU" sz="2800" dirty="0" err="1"/>
              <a:t>гиперактивностью</a:t>
            </a:r>
            <a:r>
              <a:rPr lang="ru-RU" sz="2800" dirty="0"/>
              <a:t> (СДВГ) состоит в том, что дети не могут сосредоточиться на выполнении задания, допускают досадные ошибки из-за невнимательности, не слушают объяснений. Зачастую такое отсутствие концентрации совмещается с избыточной подвижностью </a:t>
            </a:r>
            <a:r>
              <a:rPr lang="ru-RU" sz="2800" dirty="0" smtClean="0"/>
              <a:t>(ребенок не </a:t>
            </a:r>
            <a:r>
              <a:rPr lang="ru-RU" sz="2800" dirty="0"/>
              <a:t>может усидеть на месте и нескольких минут), называемой </a:t>
            </a:r>
            <a:r>
              <a:rPr lang="ru-RU" sz="2800" dirty="0" err="1"/>
              <a:t>гиперактивностью</a:t>
            </a:r>
            <a:r>
              <a:rPr lang="ru-RU" sz="2800" dirty="0"/>
              <a:t>.</a:t>
            </a:r>
          </a:p>
          <a:p>
            <a:pPr marL="0" indent="0">
              <a:buNone/>
            </a:pPr>
            <a:r>
              <a:rPr lang="ru-RU" sz="2800" dirty="0"/>
              <a:t>При этом интеллектуальные способности ребенка могут быть довольно неплохими – </a:t>
            </a:r>
            <a:r>
              <a:rPr lang="ru-RU" sz="2800" dirty="0" smtClean="0"/>
              <a:t>ребенок может</a:t>
            </a:r>
            <a:r>
              <a:rPr lang="ru-RU" sz="2800" dirty="0"/>
              <a:t>, сосредоточившись на короткое время, решить сложное задание, но затем утрачивает внимание и следующее, уже более легкое, завершить у него </a:t>
            </a:r>
            <a:r>
              <a:rPr lang="ru-RU" sz="2800" dirty="0" smtClean="0"/>
              <a:t>не получится.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7865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8648" y="216244"/>
            <a:ext cx="9601200" cy="59106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СИМПТОМАТИКА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7522267"/>
              </p:ext>
            </p:extLst>
          </p:nvPr>
        </p:nvGraphicFramePr>
        <p:xfrm>
          <a:off x="1346886" y="1062681"/>
          <a:ext cx="9601200" cy="5487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3200400"/>
                <a:gridCol w="3200400"/>
              </a:tblGrid>
              <a:tr h="56841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НЕВНИМАТЕЛЬНОСТЬ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ГИПЕРАКТИВНОСТЬ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ИМПУЛЬСИВНОСТЬ</a:t>
                      </a:r>
                      <a:endParaRPr lang="ru-RU" dirty="0"/>
                    </a:p>
                  </a:txBody>
                  <a:tcPr/>
                </a:tc>
              </a:tr>
              <a:tr h="925933"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Невозможность сконцентрировать внимание на слушании объяснений или выполнении заданий.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Нетерпеливость.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Ребенок нетерпелив (выкрикивает ответ еще до того, как прозвучит вопрос</a:t>
                      </a:r>
                      <a:r>
                        <a:rPr lang="ru-RU" sz="1600" dirty="0" smtClean="0">
                          <a:effectLst/>
                        </a:rPr>
                        <a:t>).</a:t>
                      </a:r>
                      <a:endParaRPr lang="ru-RU" sz="1600" dirty="0">
                        <a:effectLst/>
                      </a:endParaRPr>
                    </a:p>
                  </a:txBody>
                  <a:tcPr marL="47625" marR="47625" marT="47625" marB="47625"/>
                </a:tc>
              </a:tr>
              <a:tr h="925933">
                <a:tc>
                  <a:txBody>
                    <a:bodyPr/>
                    <a:lstStyle/>
                    <a:p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Забывчивость.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Большое количество движений, подвижность. Даже когда </a:t>
                      </a:r>
                      <a:r>
                        <a:rPr lang="ru-RU" sz="1600" dirty="0" smtClean="0">
                          <a:effectLst/>
                        </a:rPr>
                        <a:t>ребенок</a:t>
                      </a:r>
                      <a:r>
                        <a:rPr lang="ru-RU" sz="1600" baseline="0" dirty="0" smtClean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сидит</a:t>
                      </a:r>
                      <a:r>
                        <a:rPr lang="ru-RU" sz="1600" dirty="0">
                          <a:effectLst/>
                        </a:rPr>
                        <a:t>, он качает ногой или шевелит кистями.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Не могут ждать, хотят, чтобы их желания выполнялись «здесь и сейчас».</a:t>
                      </a:r>
                    </a:p>
                  </a:txBody>
                  <a:tcPr marL="47625" marR="47625" marT="47625" marB="47625"/>
                </a:tc>
              </a:tr>
              <a:tr h="925933"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Повышенная отвлекаемость.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Чрезмерная общительность.</a:t>
                      </a:r>
                    </a:p>
                  </a:txBody>
                  <a:tcPr marL="47625" marR="47625" marT="47625" marB="47625"/>
                </a:tc>
                <a:tc rowSpan="3"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Перебивают</a:t>
                      </a:r>
                      <a:r>
                        <a:rPr lang="ru-RU" sz="1600" dirty="0" smtClean="0">
                          <a:effectLst/>
                        </a:rPr>
                        <a:t>.</a:t>
                      </a:r>
                      <a:endParaRPr lang="ru-RU" sz="1600" dirty="0">
                        <a:effectLst/>
                      </a:endParaRPr>
                    </a:p>
                  </a:txBody>
                  <a:tcPr marL="47625" marR="47625" marT="47625" marB="47625"/>
                </a:tc>
              </a:tr>
              <a:tr h="925933"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Многочисленные ошибки из-за невнимательности.</a:t>
                      </a:r>
                    </a:p>
                  </a:txBody>
                  <a:tcPr marL="47625" marR="47625" marT="47625" marB="47625"/>
                </a:tc>
                <a:tc rowSpan="2"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Эти дети все время в движении.</a:t>
                      </a:r>
                    </a:p>
                  </a:txBody>
                  <a:tcPr marL="47625" marR="47625" marT="47625" marB="476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5933"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Такие дети часто теряют и забывают вещи.</a:t>
                      </a:r>
                    </a:p>
                  </a:txBody>
                  <a:tcPr marL="47625" marR="47625" marT="47625" marB="476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effectLst/>
                      </a:endParaRP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6518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405714"/>
            <a:ext cx="9601200" cy="7393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ОТЛИЧИЕ ОТ ИЗБАЛОВАННОСТИ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301577"/>
            <a:ext cx="9601200" cy="474499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600" dirty="0"/>
              <a:t>Родителям следует помнить, что каждый малыш имеет определенный тип темперамента, который и определяет его подвижность и другие особенности поведения. Поэтому ребенок может быть активным и подвижным при встрече со знакомыми, при покупке игрушек или во время игр с родителями. Это нормально и не говорит о наличии проблем. Но если он постоянно бегает и суетится, то речь может идти о </a:t>
            </a:r>
            <a:r>
              <a:rPr lang="ru-RU" sz="2600" dirty="0" err="1"/>
              <a:t>гиперактивности</a:t>
            </a:r>
            <a:r>
              <a:rPr lang="ru-RU" sz="2600" dirty="0"/>
              <a:t>.</a:t>
            </a:r>
          </a:p>
          <a:p>
            <a:pPr marL="0" indent="0" algn="just">
              <a:buNone/>
            </a:pPr>
            <a:r>
              <a:rPr lang="ru-RU" sz="2600" dirty="0"/>
              <a:t>Каждый ребенок время от времени может быть невнимательным, чрезмерно возбужденным, но это еще не говорит о наличии у него СДВГ – симптоматика должна наблюдаться минимум полгода. Чаще всего синдром проявляет себя в возрасте до 7 лет, постепенно приводя к конфликтам в семье и сложностям в общении со сверстниками.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3860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39811"/>
            <a:ext cx="9601200" cy="68991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СОВЕТЫ ДЛЯ РОДИТЕЛЕЙ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157" y="922637"/>
            <a:ext cx="10602097" cy="57335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 err="1"/>
              <a:t>Гиперактивность</a:t>
            </a:r>
            <a:r>
              <a:rPr lang="ru-RU" dirty="0"/>
              <a:t> у детей и синдром дефицита внимания – серьезное испытание для </a:t>
            </a:r>
            <a:r>
              <a:rPr lang="ru-RU" dirty="0" smtClean="0"/>
              <a:t>родителей, </a:t>
            </a:r>
            <a:r>
              <a:rPr lang="ru-RU" dirty="0"/>
              <a:t>которые очень устают от озорного, на их взгляд, поведения ребенка. </a:t>
            </a:r>
            <a:r>
              <a:rPr lang="ru-RU" dirty="0" smtClean="0"/>
              <a:t>Рекомендуется </a:t>
            </a:r>
            <a:r>
              <a:rPr lang="ru-RU" dirty="0"/>
              <a:t>родителям придерживаться следующих несложных правил:</a:t>
            </a:r>
          </a:p>
          <a:p>
            <a:pPr marL="0" indent="0" algn="just">
              <a:buNone/>
            </a:pPr>
            <a:r>
              <a:rPr lang="ru-RU" dirty="0" smtClean="0"/>
              <a:t>1. Вместо </a:t>
            </a:r>
            <a:r>
              <a:rPr lang="ru-RU" dirty="0"/>
              <a:t>постоянной критики – позитив. Дети с СДВГ очень чувствительны, тем более что им часто приходится слушать высказывания с частицей «не»: «не кричи», «не бегай». Вместо этого замечания следует делать в позитивном ключе. Не «не бегай», а «давай вместе поиграем в настольную игру».</a:t>
            </a:r>
          </a:p>
          <a:p>
            <a:pPr marL="0" indent="0" algn="just">
              <a:buNone/>
            </a:pPr>
            <a:r>
              <a:rPr lang="ru-RU" dirty="0" smtClean="0"/>
              <a:t>2. Похвала </a:t>
            </a:r>
            <a:r>
              <a:rPr lang="ru-RU" dirty="0"/>
              <a:t>– лучшая мотивация. Ребенка можно и нужно хвалить даже за самые незначительные успехи. Или хотя бы за старание.</a:t>
            </a:r>
          </a:p>
          <a:p>
            <a:pPr marL="0" indent="0" algn="just">
              <a:buNone/>
            </a:pPr>
            <a:r>
              <a:rPr lang="ru-RU" dirty="0" smtClean="0"/>
              <a:t>3. Общение </a:t>
            </a:r>
            <a:r>
              <a:rPr lang="ru-RU" dirty="0"/>
              <a:t>не менее важно. Необходимо расспрашивать малыша о том, как прошел его день, чем он занимался, что нового узнал. Интерес родителей для ребенка очень важен.</a:t>
            </a:r>
          </a:p>
          <a:p>
            <a:pPr marL="0" indent="0" algn="just">
              <a:buNone/>
            </a:pPr>
            <a:r>
              <a:rPr lang="ru-RU" dirty="0" smtClean="0"/>
              <a:t>4. Составление </a:t>
            </a:r>
            <a:r>
              <a:rPr lang="ru-RU" dirty="0"/>
              <a:t>расписания. Дошкольник будет чувствовать себя гораздо спокойнее, если у него будут определенные дела, которые необходимо выполнить в конкретное время. Это в дальнейшем поможет и в школе, грамотный режим труда и отдыха позволит ребенку передохнуть после занятий и только потом приступать к домашним урокам.</a:t>
            </a:r>
          </a:p>
          <a:p>
            <a:pPr marL="0" indent="0" algn="just">
              <a:buNone/>
            </a:pPr>
            <a:r>
              <a:rPr lang="ru-RU" dirty="0" smtClean="0"/>
              <a:t>5. Когда </a:t>
            </a:r>
            <a:r>
              <a:rPr lang="ru-RU" dirty="0"/>
              <a:t>малыш нервничает или взволнован, нужно помочь ему успокоиться при помощи спокойных игр, классической музыки, водных процедур.</a:t>
            </a:r>
          </a:p>
          <a:p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426791384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35</TotalTime>
  <Words>469</Words>
  <Application>Microsoft Office PowerPoint</Application>
  <PresentationFormat>Произвольный</PresentationFormat>
  <Paragraphs>31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Crop</vt:lpstr>
      <vt:lpstr>Если ребенок очень активный</vt:lpstr>
      <vt:lpstr>ЧТО ЭТО ТАКОЕ?</vt:lpstr>
      <vt:lpstr>СИМПТОМАТИКА  </vt:lpstr>
      <vt:lpstr>ОТЛИЧИЕ ОТ ИЗБАЛОВАННОСТИ  </vt:lpstr>
      <vt:lpstr>СОВЕТЫ ДЛЯ РОДИТЕЛЕЙ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ПК</cp:lastModifiedBy>
  <cp:revision>4</cp:revision>
  <dcterms:created xsi:type="dcterms:W3CDTF">2024-02-16T03:41:05Z</dcterms:created>
  <dcterms:modified xsi:type="dcterms:W3CDTF">2024-12-10T06:41:38Z</dcterms:modified>
</cp:coreProperties>
</file>